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A9469-B468-4AA5-B0C5-858F14E43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5AD332A-54DA-4A6B-9D43-51816CC8D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3BB83AD-2E5F-4F9E-96C2-5A0AB48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8414601-A7EC-4A48-B551-32DDE42FC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F0E0F10-0667-486C-AE00-54814DE7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6473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D99E72-2B78-4C7D-BE52-DA80B3D7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1BE5250-8D0E-40A8-BFEC-37F883262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DABA37D-6E47-42B5-849B-DC58676E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96C5009-99BA-4185-BFA8-E3961ADC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908788-C874-4C1B-A34C-ED005E97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639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1915759-8974-468A-B3AB-EF8B472B0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7B3845-1D06-4193-AE2E-8660BFC41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B7903BE-C39D-4C52-B9BA-EF71D444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E2B488A-44EF-4857-95ED-BDCDA414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BB13FF-DFFD-47DB-ACF9-68276160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35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087AA-E86D-4A9A-94BC-1770514B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3874F6-F368-4380-963B-09DE8360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B72447-7376-4C2F-80F5-68F62A02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9FFC65-E5FF-4AE1-83BB-7E8ADA2D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44E0792-E245-4F9A-96CB-0EC78D2E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4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7D471D-C954-47A4-943A-F513785A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C0F912-E204-4901-9E0E-7E1FD1DF3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95B8B0-AC6C-4805-B379-96FE903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F20C428-7B98-48E9-A09D-99045107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279173-E14B-41A7-B13A-07C8FB2F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54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496D62-2DA3-4378-99BD-E6A89A56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A2C6B8-C398-475B-8D5B-D610CDFC4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39129FE-F0BE-4D26-A54F-66DEEE687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3BFAFAD-516F-46FF-A609-3665422B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393C06B-05B2-44D8-AD2B-0A48ED8D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9BEC621-FD87-4FA7-BAA8-E4516C6F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973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DEACE5-D2B0-4DB9-BC0C-C01BD4B6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85B4A2-6EE1-427D-AA90-D7029AEF0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DD3F53F-5289-48B2-945B-13145E7D1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CF11D64-C6E5-4F29-947A-DEC14010F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0F1B3742-D3C0-4CAD-A881-9BD0C3F23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BB2554E-7E1B-48D3-904B-15625015A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836675F-A4A6-480E-80B8-E637132F5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68C7DDB-D35C-4BDB-806F-8E1C2AE1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782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18954E-583A-402F-9D16-E8F5ABD0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23EF854-C146-441D-8D8C-FF344EE0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3AEC08B-01F5-47BA-B043-58DF357A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A6645D3-CC37-4853-B8AA-0E1DEBA9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7590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3D4B989-5388-453A-B57D-1C407FB3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8F0184F-91E9-4A82-BB41-5F2A0950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0947D48-93E7-45E7-A45C-1B6332A61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57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0A1CF7-8DE1-418D-9452-FFD94B33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B2D840-C97E-490C-B903-06F38C3C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DFC4F64-277F-44C0-AFDE-CAA74F0DB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9321479-F48E-48F0-A0EB-B52CE05B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882B171-F21B-445C-8227-4A5D9F183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8F39FB1-4CF7-4511-A7A8-AD84C93C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26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660671-CFAF-45A6-A721-CD6C9B44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2C1FC94-E5D0-4F6C-ABFD-677BCADE1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8EDC6A6-975D-4BD8-834F-E38B97B41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62534E5-C9FC-4964-BEAB-950F5EE8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EE15DF3-E9CA-4A36-BC92-032A5D7E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36FB248-01B1-4DF0-AF07-942A2B30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621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20000"/>
                <a:lumOff val="8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53F2980-FCAE-4CD3-AF28-0F56BCCF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3027CB3-45E1-46D3-9001-9E4B529ED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7211487-8A85-41F2-AEBD-37B0C9D9B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F437-BE22-44B3-82C1-0F039D8FFE3D}" type="datetimeFigureOut">
              <a:rPr lang="hu-HU" smtClean="0"/>
              <a:t>2025. 03. 06.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310465-43A6-413A-90BB-738A37A6E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E30E7D3-EBB7-4ACA-BBB3-115671418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21097-AFBA-4F81-8FD4-A4CDBEA349F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0276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s/barter" TargetMode="External"/><Relationship Id="rId3" Type="http://schemas.openxmlformats.org/officeDocument/2006/relationships/hyperlink" Target="https://penziranytu.hu/archivalt-pop-torzsanyag/konyv/az-en-penzem/ii-mindenhato-penz/5-penz-szerepe-es-funkcioi/3-mire-hasznaljak-penzt-az-emberek-melyek-penz-funkcioi" TargetMode="External"/><Relationship Id="rId7" Type="http://schemas.openxmlformats.org/officeDocument/2006/relationships/hyperlink" Target="https://st.depositphotos.com/2279597/4749/i/950/depositphotos_47498191-stock-photo-sea-shells-texture.jpg" TargetMode="External"/><Relationship Id="rId2" Type="http://schemas.openxmlformats.org/officeDocument/2006/relationships/hyperlink" Target="https://www.scribd.com/document/502187703/Oh-Tor09tb-Telj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street.com/.image/ar_16:9%2Cc_fill%2Ccs_srgb%2Cfl_progressive%2Cg_faces:center%2Cq_auto:good%2Cw_768/MTY4NjUxNDEzNjI3NjExMDMx/here-is-what-jim-cramer-expects-from-bank-of-america-and-goldman-sachs-earnings.jpg" TargetMode="External"/><Relationship Id="rId11" Type="http://schemas.openxmlformats.org/officeDocument/2006/relationships/hyperlink" Target="https://upload.wikimedia.org/wikipedia/commons/thumb/8/8d/Portrayal_of_Stephen_I%2C_King_of_Hungary_on_the_coronation_pall.jpg/800px-Portrayal_of_Stephen_I%2C_King_of_Hungary_on_the_coronation_pall.jpg" TargetMode="External"/><Relationship Id="rId5" Type="http://schemas.openxmlformats.org/officeDocument/2006/relationships/hyperlink" Target="https://tudas.hu/a-magyar-penz-tortenete/" TargetMode="External"/><Relationship Id="rId10" Type="http://schemas.openxmlformats.org/officeDocument/2006/relationships/hyperlink" Target="https://www.flaticon.com/free-icon/jewelry_16467337?term=precious+metal&amp;page=4&amp;position=41&amp;origin=search&amp;related_id=16467337" TargetMode="External"/><Relationship Id="rId4" Type="http://schemas.openxmlformats.org/officeDocument/2006/relationships/hyperlink" Target="https://hu.wikipedia.org/wiki/P%C3%A9nz#%C3%81rup%C3%A9nz" TargetMode="External"/><Relationship Id="rId9" Type="http://schemas.openxmlformats.org/officeDocument/2006/relationships/hyperlink" Target="https://www.flaticon.com/free-icon/shell_879099?term=shell&amp;page=1&amp;position=17&amp;origin=search&amp;related_id=87909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B42C28-4E49-4DE2-B31B-C45A96DF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6650577" cy="1655762"/>
          </a:xfrm>
        </p:spPr>
        <p:txBody>
          <a:bodyPr>
            <a:normAutofit/>
          </a:bodyPr>
          <a:lstStyle/>
          <a:p>
            <a:r>
              <a:rPr lang="hu-HU" dirty="0">
                <a:latin typeface="Avenir Next LT Pro Light" panose="020B0304020202020204" pitchFamily="34" charset="-18"/>
              </a:rPr>
              <a:t>A pénz kialakulása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263F9BE-3204-42DD-A192-7159FB193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78125"/>
            <a:ext cx="6650576" cy="1655762"/>
          </a:xfrm>
        </p:spPr>
        <p:txBody>
          <a:bodyPr/>
          <a:lstStyle/>
          <a:p>
            <a:r>
              <a:rPr lang="hu-HU" dirty="0">
                <a:latin typeface="Avenir Next LT Pro Light" panose="020B0304020202020204" pitchFamily="34" charset="-18"/>
              </a:rPr>
              <a:t>Készítette:</a:t>
            </a:r>
          </a:p>
          <a:p>
            <a:r>
              <a:rPr lang="hu-HU" dirty="0">
                <a:latin typeface="Avenir Next LT Pro Light" panose="020B0304020202020204" pitchFamily="34" charset="-18"/>
              </a:rPr>
              <a:t>Asztalos Marcell, Lengyel Marcell, Suhaj Nándor, Linzenbold Áron, Furda Ákos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151D714-3649-C159-5A6E-0C20D48AB29A}"/>
              </a:ext>
            </a:extLst>
          </p:cNvPr>
          <p:cNvSpPr/>
          <p:nvPr/>
        </p:nvSpPr>
        <p:spPr>
          <a:xfrm>
            <a:off x="7711030" y="794759"/>
            <a:ext cx="942319" cy="5204389"/>
          </a:xfrm>
          <a:prstGeom prst="roundRect">
            <a:avLst>
              <a:gd name="adj" fmla="val 50000"/>
            </a:avLst>
          </a:prstGeom>
          <a:blipFill dpi="0" rotWithShape="1">
            <a:blip r:embed="rId2">
              <a:alphaModFix amt="60000"/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ABB464F1-CC4A-1D29-B479-65027D9B767F}"/>
              </a:ext>
            </a:extLst>
          </p:cNvPr>
          <p:cNvSpPr/>
          <p:nvPr/>
        </p:nvSpPr>
        <p:spPr>
          <a:xfrm>
            <a:off x="6650577" y="1384417"/>
            <a:ext cx="942319" cy="4025072"/>
          </a:xfrm>
          <a:prstGeom prst="roundRect">
            <a:avLst>
              <a:gd name="adj" fmla="val 50000"/>
            </a:avLst>
          </a:prstGeom>
          <a:blipFill dpi="0" rotWithShape="1">
            <a:blip r:embed="rId3">
              <a:alphaModFix amt="60000"/>
            </a:blip>
            <a:srcRect/>
            <a:tile tx="0" ty="0" sx="40000" sy="5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46CD5CC8-A0EE-F75F-468F-ADF1B4270BC8}"/>
              </a:ext>
            </a:extLst>
          </p:cNvPr>
          <p:cNvSpPr/>
          <p:nvPr/>
        </p:nvSpPr>
        <p:spPr>
          <a:xfrm>
            <a:off x="8771483" y="410197"/>
            <a:ext cx="942319" cy="5973512"/>
          </a:xfrm>
          <a:prstGeom prst="roundRect">
            <a:avLst>
              <a:gd name="adj" fmla="val 50000"/>
            </a:avLst>
          </a:prstGeom>
          <a:blipFill dpi="0" rotWithShape="0">
            <a:blip r:embed="rId4">
              <a:alphaModFix amt="60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FD02C180-66D6-8C08-2E40-A38C8516CA7A}"/>
              </a:ext>
            </a:extLst>
          </p:cNvPr>
          <p:cNvSpPr/>
          <p:nvPr/>
        </p:nvSpPr>
        <p:spPr>
          <a:xfrm>
            <a:off x="9831936" y="0"/>
            <a:ext cx="4411537" cy="6858000"/>
          </a:xfrm>
          <a:prstGeom prst="roundRect">
            <a:avLst>
              <a:gd name="adj" fmla="val 29127"/>
            </a:avLst>
          </a:prstGeom>
          <a:blipFill dpi="0" rotWithShape="1">
            <a:blip r:embed="rId5">
              <a:alphaModFix amt="60000"/>
            </a:blip>
            <a:srcRect/>
            <a:stretch>
              <a:fillRect l="-50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atin typeface="Avenir Next LT Pro Light" panose="020B0304020202020204" pitchFamily="34" charset="-18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EFCAD9E-486A-A022-787A-8C0B4A85E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450" y="7521893"/>
            <a:ext cx="1463040" cy="146304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BFBA4C-54ED-704F-D7F7-22E10A47A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4410" y="9493885"/>
            <a:ext cx="1463040" cy="146304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9B837127-415C-BF99-8C02-659EAC37BB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2762" y="10337800"/>
            <a:ext cx="1463040" cy="146304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42658504-C1A1-2107-BEC4-FCFFA4CE12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8680" y="1134491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B7F742-0232-7419-06A3-61C91A7EA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sz="4000" kern="1200" dirty="0">
                <a:solidFill>
                  <a:srgbClr val="000000"/>
                </a:solidFill>
                <a:effectLst/>
                <a:latin typeface="Avenir Next LT Pro Light" panose="020B0304020202020204" pitchFamily="34" charset="-18"/>
                <a:ea typeface="+mn-ea"/>
                <a:cs typeface="+mn-cs"/>
              </a:rPr>
              <a:t>Előzménye</a:t>
            </a:r>
            <a:br>
              <a:rPr lang="hu-HU" sz="1800" dirty="0">
                <a:effectLst/>
                <a:latin typeface="Avenir Next LT Pro Light" panose="020B0304020202020204" pitchFamily="34" charset="-18"/>
              </a:rPr>
            </a:br>
            <a:endParaRPr lang="hu-HU" dirty="0">
              <a:latin typeface="Avenir Next LT Pro Light" panose="020B0304020202020204" pitchFamily="34" charset="-18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AC82F9-3803-8C89-1A20-5B9A4BD62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400"/>
            <a:ext cx="5257800" cy="52133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pénz kialakulása egy hosszú folyamat eredménye. A közvetlen termékcserét a gazdaságfejlődés háttérbe szorította és különböző „pénzpótló” értékek léptek be.</a:t>
            </a:r>
          </a:p>
          <a:p>
            <a:pPr marL="0" indent="0">
              <a:buNone/>
            </a:pPr>
            <a:endParaRPr lang="hu-HU" sz="2800" dirty="0">
              <a:latin typeface="Avenir Next LT Pro Light" panose="020B0304020202020204" pitchFamily="34" charset="-18"/>
            </a:endParaRPr>
          </a:p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Ilyen volt a nemesfém vagy bármely ritka, értékkel bíró tárgy, például festék, ritka kövek, kagylók. </a:t>
            </a:r>
          </a:p>
          <a:p>
            <a:pPr marL="0" indent="0">
              <a:buNone/>
            </a:pPr>
            <a:endParaRPr lang="hu-HU" dirty="0">
              <a:latin typeface="Avenir Next LT Pro Light" panose="020B0304020202020204" pitchFamily="34" charset="-18"/>
            </a:endParaRPr>
          </a:p>
          <a:p>
            <a:pPr marL="0" indent="0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nemesfém rudak elkezdtek gyorsan terjedni, így érméket készítettek belőle, melyek értéke nemesfém tartalmuktól függött</a:t>
            </a:r>
            <a:r>
              <a:rPr lang="en-US" sz="2800" dirty="0">
                <a:latin typeface="Avenir Next LT Pro Light" panose="020B0304020202020204" pitchFamily="34" charset="-18"/>
              </a:rPr>
              <a:t>.</a:t>
            </a:r>
            <a:endParaRPr lang="hu-HU" sz="2800" dirty="0">
              <a:latin typeface="Avenir Next LT Pro Light" panose="020B0304020202020204" pitchFamily="34" charset="-18"/>
            </a:endParaRPr>
          </a:p>
          <a:p>
            <a:endParaRPr lang="hu-HU" dirty="0">
              <a:latin typeface="Avenir Next LT Pro Light" panose="020B0304020202020204" pitchFamily="34" charset="-18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660630A-774B-64AA-3842-03B08A89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92" y="959168"/>
            <a:ext cx="1463040" cy="146304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9E43862-8DDE-C5FB-1960-BEEE368E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2" y="2931160"/>
            <a:ext cx="1463040" cy="146304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C789DB8-BD7E-69B0-3AB2-684C8A881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4" y="3775075"/>
            <a:ext cx="1463040" cy="146304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D09C1E8-FE07-FFB5-79B1-927372686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822" y="4782185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A21CD0-B920-4187-8D30-1DF2A8676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30"/>
            <a:ext cx="10515600" cy="1325563"/>
          </a:xfrm>
        </p:spPr>
        <p:txBody>
          <a:bodyPr/>
          <a:lstStyle/>
          <a:p>
            <a:pPr algn="ctr"/>
            <a:r>
              <a:rPr lang="hu-HU" sz="4400" dirty="0">
                <a:latin typeface="Avenir Next LT Pro Light" panose="020B0304020202020204" pitchFamily="34" charset="-18"/>
              </a:rPr>
              <a:t>Kialakulása</a:t>
            </a:r>
            <a:br>
              <a:rPr lang="hu-HU" sz="4400" dirty="0">
                <a:latin typeface="Avenir Next LT Pro Light" panose="020B0304020202020204" pitchFamily="34" charset="-18"/>
              </a:rPr>
            </a:br>
            <a:endParaRPr lang="hu-HU" dirty="0">
              <a:latin typeface="Avenir Next LT Pro Light" panose="020B0304020202020204" pitchFamily="34" charset="-18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C26E35-8CF9-4101-A266-816FEC706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983"/>
            <a:ext cx="5257800" cy="478596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A kínai bronzérmék után klasszikus pénzt ismereteink szerint először Kis-Ázsiában, Lüdiában vertek Krisztus előtt  VII. században elektronból, mely egy természetes arany-ezüst ötvözet.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</a:p>
          <a:p>
            <a:pPr marL="0" indent="0" algn="ctr">
              <a:buNone/>
            </a:pPr>
            <a:endParaRPr lang="hu-HU" sz="2800" dirty="0">
              <a:latin typeface="Avenir Next LT Pro Light" panose="020B0304020202020204" pitchFamily="34" charset="-18"/>
            </a:endParaRPr>
          </a:p>
          <a:p>
            <a:pPr marL="0" indent="0" algn="ctr">
              <a:buNone/>
            </a:pPr>
            <a:r>
              <a:rPr lang="hu-HU" sz="2800" dirty="0">
                <a:latin typeface="Avenir Next LT Pro Light" panose="020B0304020202020204" pitchFamily="34" charset="-18"/>
              </a:rPr>
              <a:t>Ezek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az érmék azért voltak kedvezőbbek a nyers nemesfémnél, mert kibocsátójuk szavatolta nemesfémtartalmukat és súlyukat is.</a:t>
            </a:r>
            <a:r>
              <a:rPr lang="hu-HU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A pénz </a:t>
            </a:r>
            <a:r>
              <a:rPr lang="en-US" sz="2800" dirty="0">
                <a:latin typeface="Avenir Next LT Pro Light" panose="020B0304020202020204" pitchFamily="34" charset="-18"/>
              </a:rPr>
              <a:t>eredete </a:t>
            </a:r>
            <a:r>
              <a:rPr lang="hu-HU" sz="2800" dirty="0">
                <a:latin typeface="Avenir Next LT Pro Light" panose="020B0304020202020204" pitchFamily="34" charset="-18"/>
              </a:rPr>
              <a:t>a föníciaiakhoz,</a:t>
            </a:r>
            <a:r>
              <a:rPr lang="en-US" sz="2800" dirty="0">
                <a:latin typeface="Avenir Next LT Pro Light" panose="020B0304020202020204" pitchFamily="34" charset="-18"/>
              </a:rPr>
              <a:t> </a:t>
            </a:r>
            <a:r>
              <a:rPr lang="hu-HU" sz="2800" dirty="0">
                <a:latin typeface="Avenir Next LT Pro Light" panose="020B0304020202020204" pitchFamily="34" charset="-18"/>
              </a:rPr>
              <a:t>majd a perzsákhoz kötődnek</a:t>
            </a:r>
            <a:r>
              <a:rPr lang="en-US" sz="2800" dirty="0">
                <a:latin typeface="Avenir Next LT Pro Light" panose="020B0304020202020204" pitchFamily="34" charset="-18"/>
              </a:rPr>
              <a:t>.</a:t>
            </a:r>
            <a:endParaRPr lang="hu-HU" sz="2800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</p:txBody>
      </p:sp>
      <p:pic>
        <p:nvPicPr>
          <p:cNvPr id="1028" name="Picture 4" descr="Több mint 2600 évesek a történelem első pénzérméi">
            <a:extLst>
              <a:ext uri="{FF2B5EF4-FFF2-40B4-BE49-F238E27FC236}">
                <a16:creationId xmlns:a16="http://schemas.microsoft.com/office/drawing/2014/main" id="{3307CD9D-C173-433B-078C-4A60DFB84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1" b="89604" l="3000" r="96600">
                        <a14:foregroundMark x1="25200" y1="72772" x2="15400" y2="32673"/>
                        <a14:foregroundMark x1="15400" y1="32673" x2="20200" y2="25743"/>
                        <a14:foregroundMark x1="15000" y1="34158" x2="5800" y2="61386"/>
                        <a14:foregroundMark x1="5800" y1="61386" x2="8600" y2="74752"/>
                        <a14:foregroundMark x1="9400" y1="74257" x2="3000" y2="54950"/>
                        <a14:foregroundMark x1="3000" y1="54950" x2="24000" y2="20297"/>
                        <a14:foregroundMark x1="24000" y1="20297" x2="33200" y2="13366"/>
                        <a14:foregroundMark x1="27200" y1="89109" x2="19400" y2="88614"/>
                        <a14:foregroundMark x1="85800" y1="59406" x2="79600" y2="33663"/>
                        <a14:foregroundMark x1="79600" y1="33663" x2="77200" y2="70792"/>
                        <a14:foregroundMark x1="77200" y1="70792" x2="69200" y2="41584"/>
                        <a14:foregroundMark x1="69200" y1="41584" x2="79600" y2="36634"/>
                        <a14:foregroundMark x1="79600" y1="36634" x2="80600" y2="40594"/>
                        <a14:foregroundMark x1="95200" y1="51980" x2="91400" y2="72772"/>
                        <a14:foregroundMark x1="95800" y1="66832" x2="96600" y2="50990"/>
                        <a14:backgroundMark x1="49000" y1="18317" x2="49000" y2="18317"/>
                        <a14:backgroundMark x1="52800" y1="22772" x2="51600" y2="123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45" y="992536"/>
            <a:ext cx="47625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artalom helye 2">
            <a:extLst>
              <a:ext uri="{FF2B5EF4-FFF2-40B4-BE49-F238E27FC236}">
                <a16:creationId xmlns:a16="http://schemas.microsoft.com/office/drawing/2014/main" id="{29427956-E79F-EE6E-5511-98901C6A6040}"/>
              </a:ext>
            </a:extLst>
          </p:cNvPr>
          <p:cNvSpPr txBox="1">
            <a:spLocks/>
          </p:cNvSpPr>
          <p:nvPr/>
        </p:nvSpPr>
        <p:spPr>
          <a:xfrm>
            <a:off x="6959290" y="722978"/>
            <a:ext cx="4762500" cy="51424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A későbbiekben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szinte minden állam élt a pénzkibocsátás lehetőségével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. </a:t>
            </a: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hu-HU" dirty="0">
              <a:solidFill>
                <a:srgbClr val="231F20"/>
              </a:solidFill>
              <a:latin typeface="Avenir Next LT Pro Light" panose="020B0304020202020204" pitchFamily="34" charset="-18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231F20"/>
                </a:solidFill>
                <a:latin typeface="Avenir Next LT Pro Light" panose="020B0304020202020204" pitchFamily="34" charset="-18"/>
              </a:rPr>
              <a:t>Magyarországon</a:t>
            </a:r>
            <a:r>
              <a:rPr lang="en-US" dirty="0">
                <a:solidFill>
                  <a:srgbClr val="231F20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dirty="0">
                <a:latin typeface="Avenir Next LT Pro Light" panose="020B0304020202020204" pitchFamily="34" charset="-18"/>
              </a:rPr>
              <a:t>István király</a:t>
            </a:r>
            <a:r>
              <a:rPr lang="en-US" dirty="0">
                <a:latin typeface="Avenir Next LT Pro Light" panose="020B0304020202020204" pitchFamily="34" charset="-18"/>
              </a:rPr>
              <a:t> </a:t>
            </a:r>
            <a:r>
              <a:rPr lang="en-US" dirty="0" err="1">
                <a:latin typeface="Avenir Next LT Pro Light" panose="020B0304020202020204" pitchFamily="34" charset="-18"/>
              </a:rPr>
              <a:t>az</a:t>
            </a:r>
            <a:r>
              <a:rPr lang="en-US" dirty="0">
                <a:latin typeface="Avenir Next LT Pro Light" panose="020B0304020202020204" pitchFamily="34" charset="-18"/>
              </a:rPr>
              <a:t> </a:t>
            </a:r>
            <a:r>
              <a:rPr lang="en-US" dirty="0" err="1">
                <a:latin typeface="Avenir Next LT Pro Light" panose="020B0304020202020204" pitchFamily="34" charset="-18"/>
              </a:rPr>
              <a:t>államalapításkor</a:t>
            </a:r>
            <a:r>
              <a:rPr lang="hu-HU" dirty="0">
                <a:latin typeface="Avenir Next LT Pro Light" panose="020B0304020202020204" pitchFamily="34" charset="-18"/>
              </a:rPr>
              <a:t> ezüstérméket veretett, majd különböző érmék kerültek forgalomba az egyes királyok idején, általában dénár megnevezéssel.</a:t>
            </a:r>
          </a:p>
          <a:p>
            <a:endParaRPr lang="hu-HU" dirty="0">
              <a:latin typeface="Avenir Next LT Pro Light" panose="020B0304020202020204" pitchFamily="34" charset="-18"/>
            </a:endParaRPr>
          </a:p>
        </p:txBody>
      </p:sp>
      <p:pic>
        <p:nvPicPr>
          <p:cNvPr id="6" name="Kép 5" descr="A képen művészet, festmény, rajz, mozai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E0A8A5C-60BC-2232-D4F5-390A5F5B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869" y="982764"/>
            <a:ext cx="3548742" cy="47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0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 helye 4">
            <a:extLst>
              <a:ext uri="{FF2B5EF4-FFF2-40B4-BE49-F238E27FC236}">
                <a16:creationId xmlns:a16="http://schemas.microsoft.com/office/drawing/2014/main" id="{B0AF9C05-B0B5-90CE-03AF-8357FE65E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025" y="62931"/>
            <a:ext cx="5623917" cy="823912"/>
          </a:xfrm>
        </p:spPr>
        <p:txBody>
          <a:bodyPr>
            <a:normAutofit/>
          </a:bodyPr>
          <a:lstStyle/>
          <a:p>
            <a:pPr algn="ctr"/>
            <a:r>
              <a:rPr lang="en-US" sz="4400" b="0" dirty="0" err="1">
                <a:latin typeface="Avenir Next LT Pro Light" panose="020B0304020202020204" pitchFamily="34" charset="-18"/>
              </a:rPr>
              <a:t>Funkciói</a:t>
            </a:r>
            <a:endParaRPr lang="hu-HU" sz="4400" b="0" dirty="0">
              <a:latin typeface="Avenir Next LT Pro Light" panose="020B0304020202020204" pitchFamily="34" charset="-18"/>
            </a:endParaRP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0129B2DE-B165-BD2B-8CEE-2F96DDA54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62931"/>
            <a:ext cx="5623917" cy="823912"/>
          </a:xfrm>
        </p:spPr>
        <p:txBody>
          <a:bodyPr>
            <a:normAutofit/>
          </a:bodyPr>
          <a:lstStyle/>
          <a:p>
            <a:pPr algn="ctr"/>
            <a:r>
              <a:rPr lang="en-US" sz="4400" b="0">
                <a:latin typeface="Avenir Next LT Pro Light" panose="020B0304020202020204" pitchFamily="34" charset="-18"/>
              </a:rPr>
              <a:t>Típúsai</a:t>
            </a:r>
            <a:endParaRPr lang="hu-HU" sz="4400" b="0" dirty="0">
              <a:latin typeface="Avenir Next LT Pro Light" panose="020B0304020202020204" pitchFamily="34" charset="-18"/>
            </a:endParaRP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5A5C3DCD-D576-855F-1966-98E7730C9E33}"/>
              </a:ext>
            </a:extLst>
          </p:cNvPr>
          <p:cNvSpPr/>
          <p:nvPr/>
        </p:nvSpPr>
        <p:spPr>
          <a:xfrm>
            <a:off x="6096000" y="1063444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Árupénz: az áru maga volt a fizetőeszköz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281C4731-A1BB-879D-5C19-95897DC09060}"/>
              </a:ext>
            </a:extLst>
          </p:cNvPr>
          <p:cNvSpPr/>
          <p:nvPr/>
        </p:nvSpPr>
        <p:spPr>
          <a:xfrm>
            <a:off x="6096000" y="3075210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Folyószámlapénz: láthatatlan pénz a bankkártyán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52FF5FF8-DF70-A5EF-3B71-02BEA5757097}"/>
              </a:ext>
            </a:extLst>
          </p:cNvPr>
          <p:cNvSpPr/>
          <p:nvPr/>
        </p:nvSpPr>
        <p:spPr>
          <a:xfrm>
            <a:off x="9213254" y="1063444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Készpénz: érme vagy bankjegyek 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D3ECC44-BB45-F940-78A1-0C4D37B5B56F}"/>
              </a:ext>
            </a:extLst>
          </p:cNvPr>
          <p:cNvSpPr/>
          <p:nvPr/>
        </p:nvSpPr>
        <p:spPr>
          <a:xfrm>
            <a:off x="9213254" y="3075210"/>
            <a:ext cx="2506663" cy="18351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Valuta: egy idegen ország</a:t>
            </a:r>
            <a:r>
              <a:rPr lang="en-US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 pénzneme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8847142F-EC16-F203-0A9E-BA527358B247}"/>
              </a:ext>
            </a:extLst>
          </p:cNvPr>
          <p:cNvSpPr/>
          <p:nvPr/>
        </p:nvSpPr>
        <p:spPr>
          <a:xfrm>
            <a:off x="6096000" y="5086976"/>
            <a:ext cx="5623917" cy="105655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Konvertibilis valuta: az a valuta, mely szabadon átváltható egy másik valutára (valutaárfolyam) 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FBFD41F-F27A-4810-80D5-CC38DCFDE778}"/>
              </a:ext>
            </a:extLst>
          </p:cNvPr>
          <p:cNvSpPr/>
          <p:nvPr/>
        </p:nvSpPr>
        <p:spPr>
          <a:xfrm>
            <a:off x="200025" y="1063444"/>
            <a:ext cx="2676525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Csereeszköz: mindenki által elfogadott, bármikor tovább</a:t>
            </a:r>
            <a:r>
              <a:rPr lang="en-US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 </a:t>
            </a:r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cserélhető eszköz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2223B8EE-B961-99C1-9DF9-D17CB28A0A9D}"/>
              </a:ext>
            </a:extLst>
          </p:cNvPr>
          <p:cNvSpPr/>
          <p:nvPr/>
        </p:nvSpPr>
        <p:spPr>
          <a:xfrm>
            <a:off x="200025" y="3075210"/>
            <a:ext cx="2676525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Fizetési eszköz: alkalmas halasztott fizetésre, adósságtörlesztésre</a:t>
            </a:r>
            <a:endParaRPr lang="en-US" sz="2000" dirty="0">
              <a:solidFill>
                <a:schemeClr val="tx1"/>
              </a:solidFill>
              <a:latin typeface="Avenir Next LT Pro Light" panose="020B0304020202020204" pitchFamily="34" charset="-18"/>
            </a:endParaRP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D784EA4-590B-A187-B709-1B3A5B20C78C}"/>
              </a:ext>
            </a:extLst>
          </p:cNvPr>
          <p:cNvSpPr/>
          <p:nvPr/>
        </p:nvSpPr>
        <p:spPr>
          <a:xfrm>
            <a:off x="3238501" y="1063444"/>
            <a:ext cx="2585442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Elszámolási egység: alkalmas az árak kifejezésére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70E5FD5-1E6D-0153-B097-C16E0524E0FD}"/>
              </a:ext>
            </a:extLst>
          </p:cNvPr>
          <p:cNvSpPr/>
          <p:nvPr/>
        </p:nvSpPr>
        <p:spPr>
          <a:xfrm>
            <a:off x="3147419" y="3075210"/>
            <a:ext cx="2676524" cy="1835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Értékőrző:</a:t>
            </a:r>
          </a:p>
          <a:p>
            <a:pPr algn="ctr"/>
            <a:r>
              <a:rPr lang="hu-HU" sz="2000" dirty="0">
                <a:solidFill>
                  <a:schemeClr val="tx1"/>
                </a:solidFill>
                <a:latin typeface="Avenir Next LT Pro Light" panose="020B0304020202020204" pitchFamily="34" charset="-18"/>
              </a:rPr>
              <a:t>alkalmas a vagyon tartására</a:t>
            </a:r>
          </a:p>
        </p:txBody>
      </p:sp>
    </p:spTree>
    <p:extLst>
      <p:ext uri="{BB962C8B-B14F-4D97-AF65-F5344CB8AC3E}">
        <p14:creationId xmlns:p14="http://schemas.microsoft.com/office/powerpoint/2010/main" val="344024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2" grpId="0" animBg="1"/>
      <p:bldP spid="3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C5EFE5-6790-4377-B4B6-340FAEEF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A4F162A-3E70-4B1C-A5C1-6ABC1A57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91" y="1825625"/>
            <a:ext cx="10801709" cy="4351338"/>
          </a:xfrm>
          <a:noFill/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https://www.scribd.com/document/502187703/Oh-Tor09tb-Teljes</a:t>
            </a:r>
            <a:endParaRPr lang="en-US" dirty="0"/>
          </a:p>
          <a:p>
            <a:pPr marL="0" indent="0">
              <a:buNone/>
            </a:pPr>
            <a:r>
              <a:rPr lang="hu-HU" dirty="0">
                <a:hlinkClick r:id="rId3"/>
              </a:rPr>
              <a:t>https://penziranytu.hu/archivalt-pop-torzsanyag/konyv/az-en-penzem/ii-mindenhato-penz/5-penz-szerepe-es-funkcioi/3-mire-hasznaljak-penzt-az-emberek-melyek-penz-funkcioi</a:t>
            </a:r>
            <a:endParaRPr lang="en-US" dirty="0"/>
          </a:p>
          <a:p>
            <a:pPr marL="0" indent="0">
              <a:buNone/>
            </a:pPr>
            <a:r>
              <a:rPr lang="hu-HU" dirty="0">
                <a:hlinkClick r:id="rId4"/>
              </a:rPr>
              <a:t>https://hu.wikipedia.org/wiki/P%C3%A9nz#%C3%81rup%C3%A9nz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https://tudas.hu/a-magyar-penz-tortenete/</a:t>
            </a:r>
            <a:endParaRPr lang="hu-HU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https://www.thestreet.com/.image/ar_16:9%2Cc_fill%2Ccs_srgb%2Cfl_progressive%2Cg_faces:center%2Cq_auto:good%2Cw_768/MTY4NjUxNDEzNjI3NjExMDMx/here-is-what-jim-cramer-expects-from-bank-of-america-and-goldman-sachs-earnings.jpg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7"/>
              </a:rPr>
              <a:t>https://st.depositphotos.com/2279597/4749/i/950/depositphotos_47498191-stock-photo-sea-shells-texture.jpg</a:t>
            </a:r>
            <a:endParaRPr lang="hu-HU" dirty="0"/>
          </a:p>
          <a:p>
            <a:pPr marL="0" indent="0">
              <a:buNone/>
            </a:pPr>
            <a:r>
              <a:rPr lang="en-US" u="sng" dirty="0">
                <a:solidFill>
                  <a:srgbClr val="0563C1"/>
                </a:solidFill>
              </a:rPr>
              <a:t>https://www.bruker.com/en/applications/academia-materials-science/art-conservation-archaeology/archaeology-and-archaeometry/dating-roman-silver-coins--getting-to-the-true-composition/_jcr_content/root/contentpar/textimage/image.coreimg.jpeg/1604604738284/authentic-silver-coins-of-ancient-rome-archaelogy-and-archaeometry-bna.jpeg</a:t>
            </a:r>
            <a:endParaRPr lang="hu-HU" u="sng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https://www.flaticon.com/free-icons/barter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9"/>
              </a:rPr>
              <a:t>https://www.flaticon.com/free-icon/shell_879099?term=shell&amp;page=1&amp;position=17&amp;origin=search&amp;related_id=879099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10"/>
              </a:rPr>
              <a:t>https://www.flaticon.com/free-icon/jewelry_16467337?term=precious+metal&amp;page=4&amp;position=41&amp;origin=search&amp;related_id=16467337</a:t>
            </a:r>
            <a:endParaRPr lang="hu-HU" dirty="0"/>
          </a:p>
          <a:p>
            <a:pPr marL="0" indent="0">
              <a:buNone/>
            </a:pPr>
            <a:r>
              <a:rPr lang="hu-HU" dirty="0">
                <a:hlinkClick r:id="rId11"/>
              </a:rPr>
              <a:t>https://upload.wikimedia.org/wikipedia/commons/thumb/8/8d/Portrayal_of_Stephen_I%2C_King_of_Hungary_on_the_coronation_pall.jpg/800px-Portrayal_of_Stephen_I%2C_King_of_Hungary_on_the_coronation_pall.jpg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933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563</Words>
  <Application>Microsoft Office PowerPoint</Application>
  <PresentationFormat>Szélesvásznú</PresentationFormat>
  <Paragraphs>44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Arial</vt:lpstr>
      <vt:lpstr>Avenir Next LT Pro Light</vt:lpstr>
      <vt:lpstr>Calibri</vt:lpstr>
      <vt:lpstr>Calibri Light</vt:lpstr>
      <vt:lpstr>Office-téma</vt:lpstr>
      <vt:lpstr>A pénz kialakulása</vt:lpstr>
      <vt:lpstr>Előzménye </vt:lpstr>
      <vt:lpstr>Kialakulása </vt:lpstr>
      <vt:lpstr>PowerPoint-bemutató</vt:lpstr>
      <vt:lpstr>Források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Pénz kialakulása</dc:title>
  <dc:creator>Ákos Sándor Furda</dc:creator>
  <cp:lastModifiedBy>Akos Furda</cp:lastModifiedBy>
  <cp:revision>13</cp:revision>
  <dcterms:created xsi:type="dcterms:W3CDTF">2025-03-05T12:51:04Z</dcterms:created>
  <dcterms:modified xsi:type="dcterms:W3CDTF">2025-03-06T20:04:06Z</dcterms:modified>
</cp:coreProperties>
</file>